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6" r:id="rId5"/>
    <p:sldId id="262" r:id="rId6"/>
    <p:sldId id="263" r:id="rId7"/>
    <p:sldId id="264" r:id="rId8"/>
    <p:sldId id="265" r:id="rId9"/>
    <p:sldId id="270" r:id="rId10"/>
    <p:sldId id="268" r:id="rId11"/>
    <p:sldId id="267" r:id="rId12"/>
    <p:sldId id="271" r:id="rId13"/>
    <p:sldId id="269" r:id="rId14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B5B24E-52BE-5476-5A7A-50497C538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F569383-33B1-6260-44D8-20C6C2084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4D6AEF03-CC7E-0C30-4AC5-4240A703E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37E7-3653-42A7-AEB8-35067CF854C1}" type="datetimeFigureOut">
              <a:rPr lang="sk-SK" smtClean="0"/>
              <a:t>1. 5. 2022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4EA0A567-FD4C-A1F4-C3BE-60B76B978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1F851F3B-050C-FCD2-6168-65BDFFC5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3565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69B5D9-41F9-3948-5275-81CDC53BB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325625D9-C414-6491-1522-3A0204056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5DB1009B-5619-800A-B09F-F7576EBA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37E7-3653-42A7-AEB8-35067CF854C1}" type="datetimeFigureOut">
              <a:rPr lang="sk-SK" smtClean="0"/>
              <a:t>1. 5. 2022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395D0ED7-2DC1-A4A0-37ED-ADA11AA5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B6DB3DCA-F447-790E-8D07-455F5938F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0279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D42B1FE6-F7B0-6FE9-1463-6BBA5E450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FE2ADFD3-3D6A-E9E9-BE88-4844F5186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9CE1D9EB-9F64-FD47-E43E-ABB860EA7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37E7-3653-42A7-AEB8-35067CF854C1}" type="datetimeFigureOut">
              <a:rPr lang="sk-SK" smtClean="0"/>
              <a:t>1. 5. 2022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B796E615-6FF4-1140-4BD1-FDFD2217D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20F106CF-B152-1781-D437-A4BD8D96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98573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086A38-8D25-C9A2-235F-9C222E45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8F5C14C-F9C7-26AC-31E5-146F804A0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F81846C1-A9CE-0B35-C5AD-B303C6A7E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37E7-3653-42A7-AEB8-35067CF854C1}" type="datetimeFigureOut">
              <a:rPr lang="sk-SK" smtClean="0"/>
              <a:t>1. 5. 2022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568FAA1F-9CEC-B80B-1184-B6305CB50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CCC4E403-790B-4A80-51A6-37B409CB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0820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D035A7F-2A78-8203-8170-B57C27D5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D914097-C89C-214B-423E-6B414664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523C2C76-C1A6-8D64-8ACA-91DED2F0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37E7-3653-42A7-AEB8-35067CF854C1}" type="datetimeFigureOut">
              <a:rPr lang="sk-SK" smtClean="0"/>
              <a:t>1. 5. 2022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A1B3C77-2AFD-9CA8-D4CB-ADAE33DAC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100B3323-FCAE-72DD-ACCE-F882B064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78738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02592B-AACE-DE76-DA0D-AF1E837F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775451D-1C6E-81C6-07BB-BE560AC35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2E372FAD-0CE6-843A-B327-8CEAF46C8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2A79F5B8-8004-47CD-DA1B-3339BA30F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37E7-3653-42A7-AEB8-35067CF854C1}" type="datetimeFigureOut">
              <a:rPr lang="sk-SK" smtClean="0"/>
              <a:t>1. 5. 2022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CB23B634-8F32-10E8-7265-2F499C0CC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D249502A-D5F9-744A-2099-37644991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01639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631F92-4946-C3C8-4857-8DA7782EE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F46C179-9620-0651-B6FB-4FB2DA615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89675736-D61B-ECB4-7267-56F76EF96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2E003038-EF5E-F6BD-DB53-BB6C9A6CF2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9E31BC45-BE50-F82B-5A6D-F3D6C026C2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D9FABC8E-0D0F-307C-E0AB-66EFC3123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37E7-3653-42A7-AEB8-35067CF854C1}" type="datetimeFigureOut">
              <a:rPr lang="sk-SK" smtClean="0"/>
              <a:t>1. 5. 2022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E9564B4E-BA33-A31F-E45C-A3AC143CC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6D179692-49DA-6EF2-59D4-B010E0C68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48945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0F0D38-DCD8-2565-4CF6-5D8BD63D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67787657-5B9C-B486-A993-BEB2C9F33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37E7-3653-42A7-AEB8-35067CF854C1}" type="datetimeFigureOut">
              <a:rPr lang="sk-SK" smtClean="0"/>
              <a:t>1. 5. 2022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DB8EB3F8-05C6-B5B0-EB9A-166C628B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78C93751-B469-4CC8-97EE-7DB70798F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04366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4CE81B5E-09A8-A4FA-4E95-4056BC72B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37E7-3653-42A7-AEB8-35067CF854C1}" type="datetimeFigureOut">
              <a:rPr lang="sk-SK" smtClean="0"/>
              <a:t>1. 5. 2022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9D6E4C76-A5F7-35CB-49A9-F089F777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BB6FBA8E-E870-0822-981F-867ABD03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67233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2473B3-0216-5F4A-25C2-F6DA940C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05E3DA0-0DD6-A373-3022-2F98CD8D6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517C720-C3E0-7F9E-81FD-5315A2EC9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2246D50F-7FBC-403B-8440-1DC7F4BAC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37E7-3653-42A7-AEB8-35067CF854C1}" type="datetimeFigureOut">
              <a:rPr lang="sk-SK" smtClean="0"/>
              <a:t>1. 5. 2022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36E05A1-222A-8850-5BC3-C0D384A05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D3DA9772-1664-EAAF-4EAE-F01E9F49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16236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574F6A-5B75-4EA2-3B3E-803A10B0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D5CD1C08-DDBA-1320-7C8E-450B4860D0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4DFBC2F-0777-E83B-C4A3-1EE01F09C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3CA9311B-6CF2-15D8-7689-FA72C22B9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37E7-3653-42A7-AEB8-35067CF854C1}" type="datetimeFigureOut">
              <a:rPr lang="sk-SK" smtClean="0"/>
              <a:t>1. 5. 2022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6E6FF33-106F-0B1B-CE1E-170631023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DCAB550-1F76-305A-77C2-E690C145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92361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C0A0B23E-F999-33A8-B43B-92A615CF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8E1E0D8-77D5-4FB5-52E8-CF8107777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8AC459FA-9B8D-0C93-B4C9-9B736A35E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B37E7-3653-42A7-AEB8-35067CF854C1}" type="datetimeFigureOut">
              <a:rPr lang="sk-SK" smtClean="0"/>
              <a:t>1. 5. 2022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29F24AF4-7A90-BD9E-585B-91090234F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2416D0FE-6CF9-BBDB-7B45-E91D8E0F1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73D59-C935-4A9C-ADD2-448E78DF3E8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1442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xspako00@vut.cz" TargetMode="External"/><Relationship Id="rId2" Type="http://schemas.openxmlformats.org/officeDocument/2006/relationships/hyperlink" Target="mailto:xfedor09@vutbr.cz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xsakma00@vutbr.cz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1F06F8-FC59-4633-A3BE-54450E0DB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470" y="2784409"/>
            <a:ext cx="10640754" cy="775845"/>
          </a:xfrm>
        </p:spPr>
        <p:txBody>
          <a:bodyPr anchor="b">
            <a:noAutofit/>
          </a:bodyPr>
          <a:lstStyle/>
          <a:p>
            <a:r>
              <a:rPr lang="sk-SK" sz="3500" dirty="0">
                <a:latin typeface="+mn-lt"/>
                <a:ea typeface="+mn-ea"/>
                <a:cs typeface="Arial" panose="020B0604020202020204" pitchFamily="34" charset="0"/>
              </a:rPr>
              <a:t>17. </a:t>
            </a:r>
            <a:r>
              <a:rPr lang="en-US" sz="3500" dirty="0">
                <a:latin typeface="+mn-lt"/>
                <a:ea typeface="+mn-ea"/>
                <a:cs typeface="Arial" panose="020B0604020202020204" pitchFamily="34" charset="0"/>
              </a:rPr>
              <a:t>Vessel wall to lumen ratio determination in adaptive optics retinal images</a:t>
            </a:r>
            <a:endParaRPr lang="sk-SK" sz="3500" dirty="0"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C30941C-0DA0-4C91-96C1-8CB1192F3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282" y="3934201"/>
            <a:ext cx="9329436" cy="584775"/>
          </a:xfrm>
        </p:spPr>
        <p:txBody>
          <a:bodyPr anchor="ctr">
            <a:normAutofit/>
          </a:bodyPr>
          <a:lstStyle/>
          <a:p>
            <a:r>
              <a:rPr lang="sk-SK" sz="1600" dirty="0"/>
              <a:t>TEAM PROJECT MPA-ABO </a:t>
            </a:r>
            <a:endParaRPr lang="sk-SK" sz="2200" b="0" i="1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4D17D302-8636-44F1-A0CD-739BF17053D9}"/>
              </a:ext>
            </a:extLst>
          </p:cNvPr>
          <p:cNvSpPr txBox="1"/>
          <p:nvPr/>
        </p:nvSpPr>
        <p:spPr>
          <a:xfrm>
            <a:off x="3500808" y="4792153"/>
            <a:ext cx="5327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600" dirty="0" err="1">
                <a:cs typeface="Arial" panose="020B0604020202020204" pitchFamily="34" charset="0"/>
              </a:rPr>
              <a:t>Autors</a:t>
            </a:r>
            <a:r>
              <a:rPr lang="sk-SK" sz="1600" dirty="0">
                <a:cs typeface="Arial" panose="020B0604020202020204" pitchFamily="34" charset="0"/>
              </a:rPr>
              <a:t>: </a:t>
            </a:r>
            <a:r>
              <a:rPr lang="sk-SK" sz="1600" dirty="0" err="1">
                <a:cs typeface="Arial" panose="020B0604020202020204" pitchFamily="34" charset="0"/>
              </a:rPr>
              <a:t>Vasilii</a:t>
            </a:r>
            <a:r>
              <a:rPr lang="sk-SK" sz="1600" dirty="0">
                <a:cs typeface="Arial" panose="020B0604020202020204" pitchFamily="34" charset="0"/>
              </a:rPr>
              <a:t> Fedorov, Klára Sakmárová, Adriána </a:t>
            </a:r>
            <a:r>
              <a:rPr lang="sk-SK" sz="1600" dirty="0" err="1">
                <a:cs typeface="Arial" panose="020B0604020202020204" pitchFamily="34" charset="0"/>
              </a:rPr>
              <a:t>Špaková</a:t>
            </a:r>
            <a:endParaRPr lang="sk-SK" sz="1600" dirty="0">
              <a:cs typeface="Arial" panose="020B0604020202020204" pitchFamily="34" charset="0"/>
            </a:endParaRPr>
          </a:p>
          <a:p>
            <a:pPr algn="ctr"/>
            <a:r>
              <a:rPr lang="sk-SK" sz="1600" dirty="0"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48008355-BC72-59A3-69B3-226A93ED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70" y="607627"/>
            <a:ext cx="3970217" cy="141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75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C32BBDE-8CF3-9E2A-D873-CE58417E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WLR Calculation</a:t>
            </a:r>
            <a:endParaRPr lang="sk-SK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0FD8017D-6C26-7FD3-B351-E6FCC389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333" y="365125"/>
            <a:ext cx="2353622" cy="55784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CF1B820-6BB8-AC1D-3F73-1AE31B74B63E}"/>
              </a:ext>
            </a:extLst>
          </p:cNvPr>
          <p:cNvSpPr txBox="1"/>
          <p:nvPr/>
        </p:nvSpPr>
        <p:spPr>
          <a:xfrm>
            <a:off x="8357110" y="5905500"/>
            <a:ext cx="310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WLR calculation diagram</a:t>
            </a:r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C59C3355-F9D1-8885-A987-618CBD08FB5C}"/>
              </a:ext>
            </a:extLst>
          </p:cNvPr>
          <p:cNvSpPr txBox="1"/>
          <p:nvPr/>
        </p:nvSpPr>
        <p:spPr>
          <a:xfrm>
            <a:off x="4104550" y="5758934"/>
            <a:ext cx="418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Approximating vessel center curve</a:t>
            </a:r>
            <a:endParaRPr lang="cs-CZ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6CBC754B-65DC-D681-365B-F85D072A43BB}"/>
              </a:ext>
            </a:extLst>
          </p:cNvPr>
          <p:cNvSpPr txBox="1"/>
          <p:nvPr/>
        </p:nvSpPr>
        <p:spPr>
          <a:xfrm>
            <a:off x="583054" y="2545120"/>
            <a:ext cx="29602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Separate labeled object into several objects in direction of higher std</a:t>
            </a:r>
          </a:p>
          <a:p>
            <a:pPr marL="342900" indent="-342900">
              <a:buAutoNum type="arabicPeriod"/>
            </a:pPr>
            <a:r>
              <a:rPr lang="en-US" dirty="0"/>
              <a:t>Calculate centroids of final objects</a:t>
            </a:r>
          </a:p>
          <a:p>
            <a:pPr marL="342900" indent="-342900">
              <a:buAutoNum type="arabicPeriod"/>
            </a:pPr>
            <a:r>
              <a:rPr lang="en-US" dirty="0"/>
              <a:t>Approximate curve by Nearest Neighbor joining from the furthest centroid</a:t>
            </a:r>
            <a:endParaRPr lang="cs-CZ" dirty="0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A429EA3-43E9-187A-225D-C43C24E4ABFE}"/>
              </a:ext>
            </a:extLst>
          </p:cNvPr>
          <p:cNvSpPr txBox="1"/>
          <p:nvPr/>
        </p:nvSpPr>
        <p:spPr>
          <a:xfrm>
            <a:off x="-291774" y="1952804"/>
            <a:ext cx="439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Approximating vessel center curve:</a:t>
            </a:r>
            <a:endParaRPr lang="cs-CZ" dirty="0"/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AA5333B8-561F-8B1C-6981-DD5A7592D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357" y="1468624"/>
            <a:ext cx="4199626" cy="419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68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9848C8-D567-CB09-7240-14FF1D299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92832"/>
            <a:ext cx="10515600" cy="1325563"/>
          </a:xfrm>
        </p:spPr>
        <p:txBody>
          <a:bodyPr/>
          <a:lstStyle/>
          <a:p>
            <a:r>
              <a:rPr lang="en-US" dirty="0"/>
              <a:t>3. WLR Calculation</a:t>
            </a:r>
            <a:endParaRPr lang="sk-SK" dirty="0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061387D-3EC8-CB0E-AC5D-F92510C73C28}"/>
              </a:ext>
            </a:extLst>
          </p:cNvPr>
          <p:cNvSpPr txBox="1"/>
          <p:nvPr/>
        </p:nvSpPr>
        <p:spPr>
          <a:xfrm>
            <a:off x="1177261" y="6164644"/>
            <a:ext cx="474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Scanning area and detecting borders</a:t>
            </a:r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F932D38-FFF3-3F4F-123C-6DE18B3A861B}"/>
              </a:ext>
            </a:extLst>
          </p:cNvPr>
          <p:cNvSpPr txBox="1"/>
          <p:nvPr/>
        </p:nvSpPr>
        <p:spPr>
          <a:xfrm>
            <a:off x="6273801" y="6119878"/>
            <a:ext cx="554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 err="1"/>
              <a:t>Heatma</a:t>
            </a:r>
            <a:r>
              <a:rPr lang="cs-CZ" dirty="0"/>
              <a:t>p on </a:t>
            </a:r>
            <a:r>
              <a:rPr lang="cs-CZ" dirty="0" err="1"/>
              <a:t>the</a:t>
            </a:r>
            <a:r>
              <a:rPr lang="cs-CZ" dirty="0"/>
              <a:t> image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E974CB9F-8B9B-213B-016B-2DC6D24B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87" y="1222642"/>
            <a:ext cx="4744112" cy="4744112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9AA95DF9-B74D-FC58-A505-FE2564977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263" y="1700757"/>
            <a:ext cx="5382894" cy="413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8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9848C8-D567-CB09-7240-14FF1D299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92832"/>
            <a:ext cx="10515600" cy="1325563"/>
          </a:xfrm>
        </p:spPr>
        <p:txBody>
          <a:bodyPr/>
          <a:lstStyle/>
          <a:p>
            <a:r>
              <a:rPr lang="en-US" dirty="0"/>
              <a:t>3. WLR Calculation</a:t>
            </a:r>
            <a:endParaRPr lang="sk-SK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415A22C-B984-F60F-8070-00022E3A4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502" y="390741"/>
            <a:ext cx="6027611" cy="607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1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A88ED3D-EE26-5B50-10ED-203322E8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C0F8622E-4588-6F89-EC21-A44252AF4803}"/>
              </a:ext>
            </a:extLst>
          </p:cNvPr>
          <p:cNvSpPr txBox="1"/>
          <p:nvPr/>
        </p:nvSpPr>
        <p:spPr>
          <a:xfrm>
            <a:off x="3830320" y="4511040"/>
            <a:ext cx="5496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solidFill>
                  <a:srgbClr val="5B5FC7"/>
                </a:solidFill>
                <a:latin typeface="Segoe UI" panose="020B0502040204020203" pitchFamily="34" charset="0"/>
                <a:hlinkClick r:id="rId2"/>
              </a:rPr>
              <a:t>xfedor09</a:t>
            </a:r>
            <a:r>
              <a:rPr lang="sk-SK" b="0" i="0" dirty="0">
                <a:solidFill>
                  <a:srgbClr val="5B5FC7"/>
                </a:solidFill>
                <a:effectLst/>
                <a:latin typeface="Segoe UI" panose="020B0502040204020203" pitchFamily="34" charset="0"/>
                <a:hlinkClick r:id="rId2"/>
              </a:rPr>
              <a:t>@vutbr.cz</a:t>
            </a:r>
            <a:r>
              <a:rPr lang="sk-SK" b="0" i="0" dirty="0">
                <a:solidFill>
                  <a:srgbClr val="5B5FC7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r>
              <a:rPr lang="sk-SK" dirty="0">
                <a:solidFill>
                  <a:srgbClr val="5B5FC7"/>
                </a:solidFill>
                <a:latin typeface="Segoe UI" panose="020B0502040204020203" pitchFamily="34" charset="0"/>
                <a:hlinkClick r:id="rId3"/>
              </a:rPr>
              <a:t>xspako00</a:t>
            </a:r>
            <a:r>
              <a:rPr lang="sk-SK" b="0" i="0" dirty="0">
                <a:solidFill>
                  <a:srgbClr val="5B5FC7"/>
                </a:solidFill>
                <a:effectLst/>
                <a:latin typeface="Segoe UI" panose="020B0502040204020203" pitchFamily="34" charset="0"/>
                <a:hlinkClick r:id="rId3"/>
              </a:rPr>
              <a:t>@vutbr.cz</a:t>
            </a:r>
            <a:endParaRPr lang="sk-SK" dirty="0">
              <a:solidFill>
                <a:srgbClr val="5B5FC7"/>
              </a:solidFill>
              <a:latin typeface="Segoe UI" panose="020B0502040204020203" pitchFamily="34" charset="0"/>
            </a:endParaRPr>
          </a:p>
          <a:p>
            <a:r>
              <a:rPr lang="sk-SK" dirty="0">
                <a:solidFill>
                  <a:srgbClr val="5B5FC7"/>
                </a:solidFill>
                <a:latin typeface="Segoe UI" panose="020B0502040204020203" pitchFamily="34" charset="0"/>
                <a:hlinkClick r:id="rId4"/>
              </a:rPr>
              <a:t>xsakma00</a:t>
            </a:r>
            <a:r>
              <a:rPr lang="sk-SK" b="0" i="0" dirty="0">
                <a:solidFill>
                  <a:srgbClr val="5B5FC7"/>
                </a:solidFill>
                <a:effectLst/>
                <a:latin typeface="Segoe UI" panose="020B0502040204020203" pitchFamily="34" charset="0"/>
                <a:hlinkClick r:id="rId4"/>
              </a:rPr>
              <a:t>@vutbr.cz</a:t>
            </a:r>
            <a:r>
              <a:rPr lang="sk-SK" b="0" i="0" dirty="0">
                <a:solidFill>
                  <a:srgbClr val="5B5FC7"/>
                </a:solidFill>
                <a:effectLst/>
                <a:latin typeface="Segoe UI" panose="020B0502040204020203" pitchFamily="34" charset="0"/>
              </a:rPr>
              <a:t> 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6817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4346DB-6AF4-99C6-A454-3FC0C2175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sk-SK" dirty="0" err="1"/>
              <a:t>What</a:t>
            </a:r>
            <a:r>
              <a:rPr lang="sk-SK" dirty="0"/>
              <a:t> </a:t>
            </a:r>
            <a:r>
              <a:rPr lang="sk-SK" dirty="0" err="1"/>
              <a:t>reveals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v</a:t>
            </a:r>
            <a:r>
              <a:rPr lang="en-US" dirty="0" err="1"/>
              <a:t>essel</a:t>
            </a:r>
            <a:r>
              <a:rPr lang="en-US" dirty="0"/>
              <a:t> wall to lumen ratio </a:t>
            </a:r>
            <a:r>
              <a:rPr lang="sk-SK" dirty="0"/>
              <a:t>?</a:t>
            </a:r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3AAC1903-1C2E-21A0-C914-4BBC11AF569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FBA536-2B78-A642-BA32-8004D5E29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" t="1671" r="1646" b="9174"/>
          <a:stretch/>
        </p:blipFill>
        <p:spPr bwMode="auto">
          <a:xfrm>
            <a:off x="3200400" y="2255520"/>
            <a:ext cx="5405120" cy="367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587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5BFBE-C2A8-293A-CC7D-2A7EAA0C2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66314"/>
            <a:ext cx="4368602" cy="1956841"/>
          </a:xfrm>
        </p:spPr>
        <p:txBody>
          <a:bodyPr anchor="b">
            <a:normAutofit/>
          </a:bodyPr>
          <a:lstStyle/>
          <a:p>
            <a:r>
              <a:rPr lang="sk-SK" sz="5400" dirty="0" err="1"/>
              <a:t>The</a:t>
            </a:r>
            <a:r>
              <a:rPr lang="sk-SK" sz="5400" dirty="0"/>
              <a:t> </a:t>
            </a:r>
            <a:r>
              <a:rPr lang="sk-SK" sz="5400" dirty="0" err="1"/>
              <a:t>main</a:t>
            </a:r>
            <a:r>
              <a:rPr lang="sk-SK" sz="5400" dirty="0"/>
              <a:t> </a:t>
            </a:r>
            <a:r>
              <a:rPr lang="sk-SK" sz="5400" dirty="0" err="1"/>
              <a:t>aim</a:t>
            </a:r>
            <a:r>
              <a:rPr lang="sk-SK" sz="5400" dirty="0"/>
              <a:t>  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274577-15D4-BB72-7B80-E125A3583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05282"/>
            <a:ext cx="11308080" cy="3659732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US" dirty="0"/>
              <a:t>Design and realize automatic algorithm for vessel wall segmentation.</a:t>
            </a:r>
            <a:endParaRPr lang="sk-SK" dirty="0"/>
          </a:p>
          <a:p>
            <a:pPr>
              <a:lnSpc>
                <a:spcPct val="250000"/>
              </a:lnSpc>
            </a:pPr>
            <a:r>
              <a:rPr lang="en-US" dirty="0"/>
              <a:t>Determine the vessel wall to lumen ratio. </a:t>
            </a:r>
            <a:endParaRPr lang="sk-SK" dirty="0"/>
          </a:p>
          <a:p>
            <a:pPr>
              <a:lnSpc>
                <a:spcPct val="250000"/>
              </a:lnSpc>
            </a:pPr>
            <a:r>
              <a:rPr lang="en-US" dirty="0"/>
              <a:t>Test the proposed algorithm and evaluate the obtained results. </a:t>
            </a:r>
            <a:endParaRPr lang="sk-SK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57859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5BFBE-C2A8-293A-CC7D-2A7EAA0C2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182" y="1001295"/>
            <a:ext cx="3314700" cy="1169350"/>
          </a:xfrm>
        </p:spPr>
        <p:txBody>
          <a:bodyPr anchor="b">
            <a:normAutofit/>
          </a:bodyPr>
          <a:lstStyle/>
          <a:p>
            <a:pPr algn="ctr"/>
            <a:r>
              <a:rPr lang="en-US" sz="5400" dirty="0"/>
              <a:t>Input data</a:t>
            </a:r>
            <a:endParaRPr lang="sk-SK" sz="5400" dirty="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274577-15D4-BB72-7B80-E125A3583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2905358"/>
            <a:ext cx="4231639" cy="3320668"/>
          </a:xfrm>
        </p:spPr>
        <p:txBody>
          <a:bodyPr>
            <a:normAutofit/>
          </a:bodyPr>
          <a:lstStyle/>
          <a:p>
            <a:r>
              <a:rPr lang="en-US" sz="2600" dirty="0"/>
              <a:t>Database includes grayscale images 1500x1500 [</a:t>
            </a:r>
            <a:r>
              <a:rPr lang="en-US" sz="2600" dirty="0" err="1"/>
              <a:t>px</a:t>
            </a:r>
            <a:r>
              <a:rPr lang="en-US" sz="2600" dirty="0"/>
              <a:t>],            gained by Adaptive Optics (AO)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6483128-FA69-DA2D-255C-D00C6B1D8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846" y="0"/>
            <a:ext cx="6047154" cy="5914614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603A153-E026-B30B-7BD1-B6F2BAB07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970" y="3247051"/>
            <a:ext cx="3491611" cy="3450208"/>
          </a:xfrm>
          <a:prstGeom prst="rect">
            <a:avLst/>
          </a:prstGeom>
        </p:spPr>
      </p:pic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482AC229-54CC-2460-8E49-878C8C2DF754}"/>
              </a:ext>
            </a:extLst>
          </p:cNvPr>
          <p:cNvCxnSpPr>
            <a:cxnSpLocks/>
          </p:cNvCxnSpPr>
          <p:nvPr/>
        </p:nvCxnSpPr>
        <p:spPr>
          <a:xfrm flipH="1">
            <a:off x="4596320" y="1181100"/>
            <a:ext cx="2858580" cy="20659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6F07759F-E60E-BD97-CCFC-23CFDDCADA9C}"/>
              </a:ext>
            </a:extLst>
          </p:cNvPr>
          <p:cNvCxnSpPr>
            <a:cxnSpLocks/>
          </p:cNvCxnSpPr>
          <p:nvPr/>
        </p:nvCxnSpPr>
        <p:spPr>
          <a:xfrm flipH="1">
            <a:off x="8081581" y="2190683"/>
            <a:ext cx="440309" cy="450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246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5BFBE-C2A8-293A-CC7D-2A7EAA0C2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sk-SK" sz="5400"/>
              <a:t>Input</a:t>
            </a:r>
            <a:r>
              <a:rPr lang="sk-SK" sz="5400" dirty="0"/>
              <a:t> </a:t>
            </a:r>
            <a:r>
              <a:rPr lang="sk-SK" sz="5400"/>
              <a:t>data</a:t>
            </a:r>
            <a:r>
              <a:rPr lang="sk-SK" sz="5400" dirty="0"/>
              <a:t> </a:t>
            </a:r>
          </a:p>
        </p:txBody>
      </p:sp>
      <p:sp>
        <p:nvSpPr>
          <p:cNvPr id="4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274577-15D4-BB72-7B80-E125A3583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sk-SK" sz="2600" dirty="0" err="1"/>
              <a:t>What</a:t>
            </a:r>
            <a:r>
              <a:rPr lang="sk-SK" sz="2600" dirty="0"/>
              <a:t> </a:t>
            </a:r>
            <a:r>
              <a:rPr lang="sk-SK" sz="2600" dirty="0" err="1"/>
              <a:t>about</a:t>
            </a:r>
            <a:r>
              <a:rPr lang="sk-SK" sz="2600" dirty="0"/>
              <a:t> </a:t>
            </a:r>
            <a:r>
              <a:rPr lang="sk-SK" sz="2600" dirty="0" err="1"/>
              <a:t>this</a:t>
            </a:r>
            <a:r>
              <a:rPr lang="sk-SK" sz="2600" dirty="0"/>
              <a:t> </a:t>
            </a:r>
            <a:r>
              <a:rPr lang="sk-SK" sz="2600" dirty="0" err="1"/>
              <a:t>one</a:t>
            </a:r>
            <a:r>
              <a:rPr lang="sk-SK" sz="2600" dirty="0"/>
              <a:t> ? </a:t>
            </a:r>
          </a:p>
          <a:p>
            <a:r>
              <a:rPr lang="sk-SK" sz="2600" dirty="0" err="1"/>
              <a:t>Can</a:t>
            </a:r>
            <a:r>
              <a:rPr lang="sk-SK" sz="2600" dirty="0"/>
              <a:t> </a:t>
            </a:r>
            <a:r>
              <a:rPr lang="sk-SK" sz="2600" dirty="0" err="1"/>
              <a:t>you</a:t>
            </a:r>
            <a:r>
              <a:rPr lang="sk-SK" sz="2600" dirty="0"/>
              <a:t> </a:t>
            </a:r>
            <a:r>
              <a:rPr lang="sk-SK" sz="2600" dirty="0" err="1"/>
              <a:t>see</a:t>
            </a:r>
            <a:r>
              <a:rPr lang="sk-SK" sz="2600" dirty="0"/>
              <a:t> </a:t>
            </a:r>
            <a:r>
              <a:rPr lang="sk-SK" sz="2600" dirty="0" err="1"/>
              <a:t>the</a:t>
            </a:r>
            <a:r>
              <a:rPr lang="sk-SK" sz="2600" dirty="0"/>
              <a:t> </a:t>
            </a:r>
            <a:r>
              <a:rPr lang="sk-SK" sz="2600" dirty="0" err="1"/>
              <a:t>vessel</a:t>
            </a:r>
            <a:r>
              <a:rPr lang="sk-SK" sz="2600" dirty="0"/>
              <a:t> </a:t>
            </a:r>
            <a:r>
              <a:rPr lang="sk-SK" sz="2600" dirty="0" err="1"/>
              <a:t>wall</a:t>
            </a:r>
            <a:r>
              <a:rPr lang="sk-SK" sz="2600" dirty="0"/>
              <a:t> </a:t>
            </a:r>
            <a:r>
              <a:rPr lang="sk-SK" sz="2600" dirty="0" err="1"/>
              <a:t>clearly</a:t>
            </a:r>
            <a:r>
              <a:rPr lang="sk-SK" sz="2600" dirty="0"/>
              <a:t> ?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21" name="Obrázok 20">
            <a:extLst>
              <a:ext uri="{FF2B5EF4-FFF2-40B4-BE49-F238E27FC236}">
                <a16:creationId xmlns:a16="http://schemas.microsoft.com/office/drawing/2014/main" id="{AA5CFE50-4C17-FFC0-01EA-8976839FA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33" r="-2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cxnSp>
        <p:nvCxnSpPr>
          <p:cNvPr id="26" name="Rovná spojovacia šípka 25">
            <a:extLst>
              <a:ext uri="{FF2B5EF4-FFF2-40B4-BE49-F238E27FC236}">
                <a16:creationId xmlns:a16="http://schemas.microsoft.com/office/drawing/2014/main" id="{E2B5D3B6-32C1-AB4F-095A-403FFD5E2962}"/>
              </a:ext>
            </a:extLst>
          </p:cNvPr>
          <p:cNvCxnSpPr/>
          <p:nvPr/>
        </p:nvCxnSpPr>
        <p:spPr>
          <a:xfrm flipV="1">
            <a:off x="4206240" y="2997200"/>
            <a:ext cx="3119120" cy="9144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065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5BFBE-C2A8-293A-CC7D-2A7EAA0C2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sk-SK" sz="5400" dirty="0" err="1"/>
              <a:t>Input</a:t>
            </a:r>
            <a:r>
              <a:rPr lang="sk-SK" sz="5400" dirty="0"/>
              <a:t> </a:t>
            </a:r>
            <a:r>
              <a:rPr lang="sk-SK" sz="5400" dirty="0" err="1"/>
              <a:t>data</a:t>
            </a:r>
            <a:r>
              <a:rPr lang="sk-SK" sz="5400" dirty="0"/>
              <a:t> </a:t>
            </a:r>
          </a:p>
        </p:txBody>
      </p:sp>
      <p:sp>
        <p:nvSpPr>
          <p:cNvPr id="4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274577-15D4-BB72-7B80-E125A3583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795520" cy="3320668"/>
          </a:xfrm>
        </p:spPr>
        <p:txBody>
          <a:bodyPr>
            <a:normAutofit lnSpcReduction="10000"/>
          </a:bodyPr>
          <a:lstStyle/>
          <a:p>
            <a:r>
              <a:rPr lang="sk-SK" dirty="0" err="1"/>
              <a:t>What</a:t>
            </a:r>
            <a:r>
              <a:rPr lang="sk-SK" dirty="0"/>
              <a:t> </a:t>
            </a:r>
            <a:r>
              <a:rPr lang="sk-SK" dirty="0" err="1"/>
              <a:t>about</a:t>
            </a:r>
            <a:r>
              <a:rPr lang="sk-SK" dirty="0"/>
              <a:t> </a:t>
            </a:r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one</a:t>
            </a:r>
            <a:r>
              <a:rPr lang="sk-SK" dirty="0"/>
              <a:t> ? </a:t>
            </a:r>
          </a:p>
          <a:p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see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vessel</a:t>
            </a:r>
            <a:r>
              <a:rPr lang="sk-SK" dirty="0"/>
              <a:t> </a:t>
            </a:r>
            <a:r>
              <a:rPr lang="sk-SK" dirty="0" err="1"/>
              <a:t>wall</a:t>
            </a:r>
            <a:r>
              <a:rPr lang="sk-SK" dirty="0"/>
              <a:t> </a:t>
            </a:r>
            <a:r>
              <a:rPr lang="sk-SK" dirty="0" err="1"/>
              <a:t>clearly</a:t>
            </a:r>
            <a:r>
              <a:rPr lang="sk-SK" dirty="0"/>
              <a:t> ?</a:t>
            </a:r>
          </a:p>
          <a:p>
            <a:endParaRPr lang="sk-SK" sz="2600" dirty="0"/>
          </a:p>
          <a:p>
            <a:pPr marL="514350" indent="-514350">
              <a:buAutoNum type="arabicPeriod"/>
            </a:pPr>
            <a:r>
              <a:rPr lang="sk-SK" sz="2800" dirty="0" err="1"/>
              <a:t>Data</a:t>
            </a:r>
            <a:r>
              <a:rPr lang="sk-SK" sz="2800" dirty="0"/>
              <a:t> </a:t>
            </a:r>
            <a:r>
              <a:rPr lang="en-US" dirty="0"/>
              <a:t>prep</a:t>
            </a:r>
            <a:r>
              <a:rPr lang="sk-SK" sz="2800" dirty="0" err="1"/>
              <a:t>rocessing</a:t>
            </a:r>
            <a:r>
              <a:rPr lang="sk-SK" sz="2800" dirty="0"/>
              <a:t> </a:t>
            </a: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/>
              <a:t>Vessel center segmentation</a:t>
            </a:r>
          </a:p>
          <a:p>
            <a:pPr marL="514350" indent="-514350">
              <a:buAutoNum type="arabicPeriod"/>
            </a:pPr>
            <a:r>
              <a:rPr lang="en-US" dirty="0"/>
              <a:t>WLR calculation</a:t>
            </a:r>
            <a:endParaRPr lang="en-US" sz="2800" dirty="0"/>
          </a:p>
          <a:p>
            <a:pPr marL="0" indent="0">
              <a:buNone/>
            </a:pPr>
            <a:endParaRPr lang="sk-SK" sz="2600" dirty="0"/>
          </a:p>
          <a:p>
            <a:endParaRPr lang="sk-SK" sz="2600" dirty="0"/>
          </a:p>
          <a:p>
            <a:pPr marL="0" indent="0">
              <a:buNone/>
            </a:pPr>
            <a:endParaRPr lang="sk-SK" sz="2200" dirty="0"/>
          </a:p>
        </p:txBody>
      </p:sp>
      <p:pic>
        <p:nvPicPr>
          <p:cNvPr id="21" name="Obrázok 20">
            <a:extLst>
              <a:ext uri="{FF2B5EF4-FFF2-40B4-BE49-F238E27FC236}">
                <a16:creationId xmlns:a16="http://schemas.microsoft.com/office/drawing/2014/main" id="{AA5CFE50-4C17-FFC0-01EA-8976839FA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33" r="-2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cxnSp>
        <p:nvCxnSpPr>
          <p:cNvPr id="26" name="Rovná spojovacia šípka 25">
            <a:extLst>
              <a:ext uri="{FF2B5EF4-FFF2-40B4-BE49-F238E27FC236}">
                <a16:creationId xmlns:a16="http://schemas.microsoft.com/office/drawing/2014/main" id="{E2B5D3B6-32C1-AB4F-095A-403FFD5E2962}"/>
              </a:ext>
            </a:extLst>
          </p:cNvPr>
          <p:cNvCxnSpPr>
            <a:cxnSpLocks/>
          </p:cNvCxnSpPr>
          <p:nvPr/>
        </p:nvCxnSpPr>
        <p:spPr>
          <a:xfrm flipV="1">
            <a:off x="4266773" y="2997199"/>
            <a:ext cx="3172460" cy="9144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BlokTextu 2">
            <a:extLst>
              <a:ext uri="{FF2B5EF4-FFF2-40B4-BE49-F238E27FC236}">
                <a16:creationId xmlns:a16="http://schemas.microsoft.com/office/drawing/2014/main" id="{CCB44CB6-5DF2-8E2F-C27A-08912C1E18DE}"/>
              </a:ext>
            </a:extLst>
          </p:cNvPr>
          <p:cNvSpPr txBox="1"/>
          <p:nvPr/>
        </p:nvSpPr>
        <p:spPr>
          <a:xfrm>
            <a:off x="7572302" y="2781756"/>
            <a:ext cx="189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200" b="1" dirty="0">
                <a:solidFill>
                  <a:srgbClr val="FFFF00"/>
                </a:solidFill>
              </a:rPr>
              <a:t>??????</a:t>
            </a:r>
          </a:p>
        </p:txBody>
      </p:sp>
      <p:sp>
        <p:nvSpPr>
          <p:cNvPr id="4" name="Šípka: nadol 3">
            <a:extLst>
              <a:ext uri="{FF2B5EF4-FFF2-40B4-BE49-F238E27FC236}">
                <a16:creationId xmlns:a16="http://schemas.microsoft.com/office/drawing/2014/main" id="{64978CE8-0BBB-DF30-E321-6768885E9EBF}"/>
              </a:ext>
            </a:extLst>
          </p:cNvPr>
          <p:cNvSpPr/>
          <p:nvPr/>
        </p:nvSpPr>
        <p:spPr>
          <a:xfrm>
            <a:off x="1455420" y="4172807"/>
            <a:ext cx="373380" cy="443484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95571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32A476A-D3A7-DC33-FC25-2D90789C2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96850"/>
            <a:ext cx="10515600" cy="1325563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preprocessing</a:t>
            </a:r>
            <a:endParaRPr lang="sk-SK" dirty="0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4F02F72D-E5BE-C185-A51F-4D02060302C6}"/>
              </a:ext>
            </a:extLst>
          </p:cNvPr>
          <p:cNvSpPr txBox="1"/>
          <p:nvPr/>
        </p:nvSpPr>
        <p:spPr>
          <a:xfrm>
            <a:off x="8880172" y="5853506"/>
            <a:ext cx="245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Preprocessing diagram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62E01BCC-8C45-E29C-5D70-2EDAA3E87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07" y="1116893"/>
            <a:ext cx="6692900" cy="5220407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D5FA1317-7ACF-D55E-4EA2-F2D76A426EE0}"/>
              </a:ext>
            </a:extLst>
          </p:cNvPr>
          <p:cNvSpPr txBox="1"/>
          <p:nvPr/>
        </p:nvSpPr>
        <p:spPr>
          <a:xfrm>
            <a:off x="2271592" y="5967968"/>
            <a:ext cx="5026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Preprocessing of image no. 1</a:t>
            </a:r>
            <a:endParaRPr lang="cs-CZ" dirty="0"/>
          </a:p>
        </p:txBody>
      </p:sp>
      <p:pic>
        <p:nvPicPr>
          <p:cNvPr id="13" name="Zástupný obsah 12">
            <a:extLst>
              <a:ext uri="{FF2B5EF4-FFF2-40B4-BE49-F238E27FC236}">
                <a16:creationId xmlns:a16="http://schemas.microsoft.com/office/drawing/2014/main" id="{019BD4E5-9C61-6890-FBEB-596E06429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71" y="635162"/>
            <a:ext cx="2452648" cy="5183705"/>
          </a:xfrm>
        </p:spPr>
      </p:pic>
    </p:spTree>
    <p:extLst>
      <p:ext uri="{BB962C8B-B14F-4D97-AF65-F5344CB8AC3E}">
        <p14:creationId xmlns:p14="http://schemas.microsoft.com/office/powerpoint/2010/main" val="3904771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155A83-53F7-C4CB-8694-E8FFBCDBA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72661"/>
            <a:ext cx="10515600" cy="1325563"/>
          </a:xfrm>
        </p:spPr>
        <p:txBody>
          <a:bodyPr/>
          <a:lstStyle/>
          <a:p>
            <a:r>
              <a:rPr lang="en-US" dirty="0"/>
              <a:t>2. Vessel center segmentation</a:t>
            </a:r>
            <a:endParaRPr lang="sk-SK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FFAD7396-AF6D-E4A3-BF70-F742BFF9B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553" y="922075"/>
            <a:ext cx="2546048" cy="5271960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D1A55F61-22CD-EDAB-8F3F-738668AD7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9" y="993553"/>
            <a:ext cx="8035007" cy="5129004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66CEDB06-75FE-7145-4695-9D6B131B5F47}"/>
              </a:ext>
            </a:extLst>
          </p:cNvPr>
          <p:cNvSpPr txBox="1"/>
          <p:nvPr/>
        </p:nvSpPr>
        <p:spPr>
          <a:xfrm>
            <a:off x="613954" y="6194035"/>
            <a:ext cx="7563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Vessel center segmentation of image no. 1</a:t>
            </a:r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8497221C-47BD-BE43-3186-41C877D44EDC}"/>
              </a:ext>
            </a:extLst>
          </p:cNvPr>
          <p:cNvSpPr txBox="1"/>
          <p:nvPr/>
        </p:nvSpPr>
        <p:spPr>
          <a:xfrm>
            <a:off x="8466306" y="6122557"/>
            <a:ext cx="314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Detection of vessel diagram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56612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155A83-53F7-C4CB-8694-E8FFBCDBA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2. Vessel center segmentation, examples:</a:t>
            </a:r>
            <a:endParaRPr lang="sk-SK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A825E32F-778B-C38A-6240-DEFF5B2D8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1" y="1076925"/>
            <a:ext cx="5139146" cy="2574712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CFC214F7-15F1-03C1-5F00-809029F94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468" y="1076925"/>
            <a:ext cx="5175379" cy="2574712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3C40A7A9-4034-B87D-3A5C-72C9990A9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1" y="3834169"/>
            <a:ext cx="5159764" cy="2574712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A13C9393-8FE3-4E12-06DA-49B8AF7B7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468" y="3834169"/>
            <a:ext cx="5149424" cy="257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96474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245</Words>
  <Application>Microsoft Office PowerPoint</Application>
  <PresentationFormat>Širokoúhlá obrazovka</PresentationFormat>
  <Paragraphs>45</Paragraphs>
  <Slides>13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Segoe UI</vt:lpstr>
      <vt:lpstr>Motív Office</vt:lpstr>
      <vt:lpstr>17. Vessel wall to lumen ratio determination in adaptive optics retinal images</vt:lpstr>
      <vt:lpstr>What reveals the vessel wall to lumen ratio ?</vt:lpstr>
      <vt:lpstr>The main aim  </vt:lpstr>
      <vt:lpstr>Input data</vt:lpstr>
      <vt:lpstr>Input data </vt:lpstr>
      <vt:lpstr>Input data </vt:lpstr>
      <vt:lpstr>1. Data preprocessing</vt:lpstr>
      <vt:lpstr>2. Vessel center segmentation</vt:lpstr>
      <vt:lpstr>2. Vessel center segmentation, examples:</vt:lpstr>
      <vt:lpstr>3. WLR Calculation</vt:lpstr>
      <vt:lpstr>3. WLR Calculation</vt:lpstr>
      <vt:lpstr>3. WLR Calculation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17. Vessel wall to lumen ratio determination in adaptive optics retinal images</dc:title>
  <dc:creator>Klára Sakmárová</dc:creator>
  <cp:lastModifiedBy>Vasilii Fedorov</cp:lastModifiedBy>
  <cp:revision>14</cp:revision>
  <dcterms:created xsi:type="dcterms:W3CDTF">2022-05-01T09:35:27Z</dcterms:created>
  <dcterms:modified xsi:type="dcterms:W3CDTF">2022-05-01T19:57:28Z</dcterms:modified>
</cp:coreProperties>
</file>